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</p:sldMasterIdLst>
  <p:notesMasterIdLst>
    <p:notesMasterId r:id="rId29"/>
  </p:notesMasterIdLst>
  <p:handoutMasterIdLst>
    <p:handoutMasterId r:id="rId30"/>
  </p:handoutMasterIdLst>
  <p:sldIdLst>
    <p:sldId id="511" r:id="rId7"/>
    <p:sldId id="836" r:id="rId8"/>
    <p:sldId id="842" r:id="rId9"/>
    <p:sldId id="843" r:id="rId10"/>
    <p:sldId id="844" r:id="rId11"/>
    <p:sldId id="863" r:id="rId12"/>
    <p:sldId id="845" r:id="rId13"/>
    <p:sldId id="853" r:id="rId14"/>
    <p:sldId id="776" r:id="rId15"/>
    <p:sldId id="816" r:id="rId16"/>
    <p:sldId id="848" r:id="rId17"/>
    <p:sldId id="849" r:id="rId18"/>
    <p:sldId id="850" r:id="rId19"/>
    <p:sldId id="851" r:id="rId20"/>
    <p:sldId id="852" r:id="rId21"/>
    <p:sldId id="854" r:id="rId22"/>
    <p:sldId id="855" r:id="rId23"/>
    <p:sldId id="864" r:id="rId24"/>
    <p:sldId id="857" r:id="rId25"/>
    <p:sldId id="858" r:id="rId26"/>
    <p:sldId id="860" r:id="rId27"/>
    <p:sldId id="862" r:id="rId28"/>
  </p:sldIdLst>
  <p:sldSz cx="9144000" cy="6858000" type="screen4x3"/>
  <p:notesSz cx="6881813" cy="9296400"/>
  <p:custDataLst>
    <p:tags r:id="rId3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9AB"/>
    <a:srgbClr val="EABC68"/>
    <a:srgbClr val="FFF2C9"/>
    <a:srgbClr val="FFE9A3"/>
    <a:srgbClr val="7BD12D"/>
    <a:srgbClr val="9FDB57"/>
    <a:srgbClr val="ACFEC0"/>
    <a:srgbClr val="92FB4B"/>
    <a:srgbClr val="A9FC70"/>
    <a:srgbClr val="81F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9" autoAdjust="0"/>
    <p:restoredTop sz="69877" autoAdjust="0"/>
  </p:normalViewPr>
  <p:slideViewPr>
    <p:cSldViewPr>
      <p:cViewPr>
        <p:scale>
          <a:sx n="60" d="100"/>
          <a:sy n="60" d="100"/>
        </p:scale>
        <p:origin x="-212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16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4860" y="30480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International  Society for Early Intervention</a:t>
            </a:r>
          </a:p>
          <a:p>
            <a:pPr>
              <a:defRPr/>
            </a:pPr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2107" y="0"/>
            <a:ext cx="1458147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BC00-6E41-4DAB-AD97-F32C9F5FC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22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10/23/2012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87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C5929-C3DE-4DD9-9B8C-AFC5ED017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97314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5" tIns="46292" rIns="92585" bIns="46292" anchor="b"/>
          <a:lstStyle/>
          <a:p>
            <a:pPr algn="r" defTabSz="925311" eaLnBrk="1" hangingPunct="1"/>
            <a:fld id="{369A725E-482B-4C4B-84C6-84F1DF83EB6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25311" eaLnBrk="1" hangingPunct="1"/>
              <a:t>10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6" y="4414839"/>
            <a:ext cx="5508625" cy="418941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u="sng" baseline="0" dirty="0" smtClean="0"/>
          </a:p>
          <a:p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A7F1B1-9C00-4955-9636-42F10BEA0228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Goals</a:t>
            </a:r>
            <a:r>
              <a:rPr lang="en-US" baseline="0" dirty="0" smtClean="0"/>
              <a:t> – learn about the COSF process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97314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5" tIns="46292" rIns="92585" bIns="46292" anchor="b"/>
          <a:lstStyle/>
          <a:p>
            <a:pPr algn="r" defTabSz="925311" eaLnBrk="1" hangingPunct="1"/>
            <a:fld id="{369A725E-482B-4C4B-84C6-84F1DF83EB6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25311" eaLnBrk="1" hangingPunct="1"/>
              <a:t>2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6" y="4414839"/>
            <a:ext cx="5508625" cy="418941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F4CD02-8130-476C-AF0C-E345B782939B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97314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5" tIns="46292" rIns="92585" bIns="46292" anchor="b"/>
          <a:lstStyle/>
          <a:p>
            <a:pPr algn="r" defTabSz="925311" eaLnBrk="1" hangingPunct="1"/>
            <a:fld id="{369A725E-482B-4C4B-84C6-84F1DF83EB6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25311" eaLnBrk="1" hangingPunct="1"/>
              <a:t>3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6" y="4414839"/>
            <a:ext cx="5508625" cy="418941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97314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5" tIns="46292" rIns="92585" bIns="46292" anchor="b"/>
          <a:lstStyle/>
          <a:p>
            <a:pPr algn="r" defTabSz="925311" eaLnBrk="1" hangingPunct="1"/>
            <a:fld id="{369A725E-482B-4C4B-84C6-84F1DF83EB6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25311" eaLnBrk="1" hangingPunct="1"/>
              <a:t>4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6" y="4414839"/>
            <a:ext cx="5508625" cy="418941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97314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5" tIns="46292" rIns="92585" bIns="46292" anchor="b"/>
          <a:lstStyle/>
          <a:p>
            <a:pPr algn="r" defTabSz="925311" eaLnBrk="1" hangingPunct="1"/>
            <a:fld id="{369A725E-482B-4C4B-84C6-84F1DF83EB6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25311" eaLnBrk="1" hangingPunct="1"/>
              <a:t>5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6" y="4414839"/>
            <a:ext cx="5508625" cy="418941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97314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5" tIns="46292" rIns="92585" bIns="46292" anchor="b"/>
          <a:lstStyle/>
          <a:p>
            <a:pPr algn="r" defTabSz="925311" eaLnBrk="1" hangingPunct="1"/>
            <a:fld id="{369A725E-482B-4C4B-84C6-84F1DF83EB6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25311" eaLnBrk="1" hangingPunct="1"/>
              <a:t>6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6" y="4414839"/>
            <a:ext cx="5508625" cy="418941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7DB5-E535-4D58-B47D-FE3F48080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D2E-7C77-4AF2-8AD8-5058B673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7565-7CFA-4911-94BD-ED477B8C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9C9-56F6-4ADD-B4A8-649640E21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675-5A37-4EA8-9D04-8C05A6313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758-7142-4F60-AB32-4D38056C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3BA3-4780-4BBF-A926-AE48C7EF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983B-A996-4C58-ACA5-A3614C6F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953DF62-26BB-4E12-BC37-228610316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3434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6CA2-72BC-4BA2-9B1C-681FC59D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3296-5BBF-4629-8A9A-1376057E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79DF-4E91-4AED-A431-1DDE77C2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17B8-CCAE-4E48-B202-6E9F5F1B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692C6903-1743-4F66-A1E1-8E479C64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580-15A6-4E6E-A8EB-177DB23F4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656-C04C-4C4B-A558-1F91F64B4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EB4-6A4B-4C45-B27F-EA6B7F31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0DC1-277C-48AD-81DE-AFDC5FE9C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DAA-BC19-4AD4-B633-9614C112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9571-9C42-4A4C-B688-F260DFD1F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073-7DD2-4DC4-AEAE-0AE70705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AFAD-517C-4903-B695-E1F780FF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C958-E46F-4994-8058-A5444C4A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47995C5E-8F69-4404-985A-593E1D69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C27-B157-4DF2-8DAF-C08A4FBD6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5C9-D5B5-4D0D-A410-8A3AE6F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A04-0460-4E9A-BC18-9A3406F60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E910-4C7F-4DCB-BBC7-6C6393DB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BA49-829F-4423-B10B-F0F4E4D69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B433-F82C-4034-95A5-F35E414A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C1C-C290-4D17-B454-91D2A1D4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B05B-62BC-40DA-AA8E-86190A02A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C4CB-DD48-4AC7-B14F-99C07A22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0C68C25-49C4-46A0-A164-0A8C884F3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5E31-0512-4941-8651-9354CA085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C74-CED3-42DB-B64D-423490AA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977-7F77-473C-B9D9-0F773AEB4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AC16-3F97-455B-ABE9-8FDA5981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C8CA-BCB9-4086-9949-8747C6E04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0213-635C-4591-A172-07C489A2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9273-CADD-438B-AF85-55A08702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CE98-2700-4863-A715-7B495BA9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CFA-82C1-47BC-A8B6-FE9727CF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375B5C1F-A8C5-424E-9894-3AA0CD7A1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534-D375-48D8-A9D6-CFDFEB0FB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EA9E-345B-486D-927A-05EF4099A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5AB-D770-42B2-B9A9-CA2E092E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06D7-0C62-47F6-AF2E-08873796B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A5B-4173-48D0-A385-EF52A956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D0C6-B720-4631-85BE-51B4D8BBC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CCE-8ED4-41D1-8C4D-DC07D7000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0D91-35C7-4D19-AC08-46749F46E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E485-FEA7-4FA1-B013-CCFBD25ED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E91D-41EA-4087-9A18-2093DE4B7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6228-AA7A-4A7E-977E-A44A4E3A7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CFA39685-D68F-4561-B745-71463EE09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transition>
    <p:split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127BCD32-B8B1-4B60-800B-62699F4AF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  <p:sldLayoutId id="2147484807" r:id="rId10"/>
    <p:sldLayoutId id="2147484810" r:id="rId11"/>
    <p:sldLayoutId id="2147484811" r:id="rId12"/>
    <p:sldLayoutId id="2147484812" r:id="rId13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E664CDE-7449-45EB-8EB8-AB4097DD4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E0CAFC6-C2FE-4CAB-AE23-784F1376D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B84FBEA-FAEA-4EFA-B8A0-BE1EE00F5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E86127DA-2B73-4237-ADF3-B61E9080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NHANCE@sri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2133601"/>
            <a:ext cx="8839200" cy="1143000"/>
          </a:xfrm>
        </p:spPr>
        <p:txBody>
          <a:bodyPr/>
          <a:lstStyle/>
          <a:p>
            <a:r>
              <a:rPr lang="en-US" dirty="0" smtClean="0"/>
              <a:t>Promoting Quality Child Outcomes Data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924800" cy="1600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Donna Spiker, Lauren Barton, Cornelia Taylor, &amp; Kathleen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Hebbeler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ECO Center at SRI International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7010400" cy="646331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smtClean="0"/>
              <a:t>Presented at: International Society on Early Intervention (</a:t>
            </a:r>
            <a:r>
              <a:rPr lang="en-US" sz="1800" b="1" dirty="0" err="1" smtClean="0"/>
              <a:t>ISEI</a:t>
            </a:r>
            <a:r>
              <a:rPr lang="en-US" sz="1800" b="1" dirty="0" smtClean="0"/>
              <a:t>)</a:t>
            </a:r>
          </a:p>
          <a:p>
            <a:r>
              <a:rPr lang="en-US" sz="1800" b="1" dirty="0" smtClean="0"/>
              <a:t>New York City, May 2011</a:t>
            </a:r>
            <a:endParaRPr lang="en-US" sz="1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Validity – What Are We Trying to Demonstrate?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Validity refers to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use of the information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Are you justified in reaching the conclusion you are reaching based on the data?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Standards for Educational and Psychological Testing(1999) by American Educational Research Association, American Psychological Association, National Council on Measurement in Education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6858000" y="6096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1F32AA-49CE-48BF-8945-5D069A20AE10}" type="slidenum">
              <a:rPr lang="en-US" sz="1200">
                <a:latin typeface="Calisto MT" pitchFamily="18" charset="0"/>
              </a:rPr>
              <a:pPr algn="r" eaLnBrk="1" hangingPunct="1"/>
              <a:t>10</a:t>
            </a:fld>
            <a:endParaRPr lang="en-US" sz="1200" dirty="0">
              <a:latin typeface="Calisto MT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Validity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question is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NOT  “Are the data valid?”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question is:                                                   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“Are the data for valid for the purpose of….?”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Are the data sufficiently trustworthy to lead to sound decisions?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Examples: funding, TA, focused monitoring…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much error is acceptable?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There will be error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Implications for COS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172200" cy="4572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Validity is NOT a characteristic of an assessment or measurement device.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It is a characteristic of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produced by the tool and how  these data are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used.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Implications:                                 State A’s COSF data could be valid; State B’s COSF data could not be.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7" descr="LoeganSumi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2362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Implications for Studying Validity of COS Data in States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87952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Under what conditions do states produce COS data that lead to valid conclusions?</a:t>
            </a:r>
          </a:p>
          <a:p>
            <a:pPr lvl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Requires studying:</a:t>
            </a:r>
          </a:p>
          <a:p>
            <a:pPr lvl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- states with varied COS implementation</a:t>
            </a:r>
          </a:p>
          <a:p>
            <a:pPr lvl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- if conclusions drawn from data are appropriate</a:t>
            </a:r>
          </a:p>
          <a:p>
            <a:pPr lvl="1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Aim: Use findings to generate useful guidance     for states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How can states structure the COS process to produce valid data? </a:t>
            </a:r>
          </a:p>
          <a:p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Validation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38401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Validation process: </a:t>
            </a:r>
          </a:p>
          <a:p>
            <a:pPr lvl="1"/>
            <a:r>
              <a:rPr lang="en-US" sz="2700" dirty="0" smtClean="0">
                <a:latin typeface="Arial" pitchFamily="34" charset="0"/>
                <a:cs typeface="Arial" pitchFamily="34" charset="0"/>
              </a:rPr>
              <a:t>Develop propositions (validity argument) -               If data were valid for this use, then we would see…. </a:t>
            </a:r>
          </a:p>
          <a:p>
            <a:pPr lvl="1"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700" dirty="0" smtClean="0">
                <a:latin typeface="Arial" pitchFamily="34" charset="0"/>
                <a:cs typeface="Arial" pitchFamily="34" charset="0"/>
              </a:rPr>
              <a:t>Collect evidence to examine                                           those propositions in various                                         locations with differences in                                 implementation.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581400"/>
            <a:ext cx="2308529" cy="288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224568"/>
            </a:outerShdw>
          </a:effectLst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Examples of Propositions in the COS Validity Argument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Functioning (COS ratings) in one outcome area for most children is related to functioning in the other outcome areas.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Functioning (COS ratings) in an outcome area at time 1 is related to functioning in that area at a later point in time.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COS ratings will be related to the nature and severity of the child’s disability.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Distributions of COS ratings at entry will be similar across states  serving similar populations and related to the percentage of children served in Part C or Part B Preschool.</a:t>
            </a:r>
          </a:p>
          <a:p>
            <a:r>
              <a:rPr lang="en-US" sz="2200" dirty="0" smtClean="0"/>
              <a:t>Similar populations of children enter programs each year so functional levels (COS ratings) should remain constant without intervening factors (e.g., new state eligibility criteria). 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617538"/>
            <a:ext cx="6621462" cy="982662"/>
          </a:xfrm>
        </p:spPr>
        <p:txBody>
          <a:bodyPr/>
          <a:lstStyle/>
          <a:p>
            <a:pPr eaLnBrk="1" hangingPunct="1"/>
            <a:r>
              <a:rPr lang="en-US" sz="4200" dirty="0" smtClean="0"/>
              <a:t>Four ENHANCE Studies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2209800"/>
            <a:ext cx="55626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 smtClean="0">
                <a:latin typeface="Arial" charset="0"/>
              </a:rPr>
              <a:t>State data study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 smtClean="0">
                <a:latin typeface="Arial" charset="0"/>
              </a:rPr>
              <a:t>Comparison with               child assessments study 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 smtClean="0">
                <a:latin typeface="Arial" charset="0"/>
              </a:rPr>
              <a:t>Team decision-making study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 smtClean="0">
                <a:latin typeface="Arial" charset="0"/>
              </a:rPr>
              <a:t>Provider survey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5603" name="Picture 4" descr="October2009-2 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2743200" cy="3657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State Data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Use extant data from states using COS on children birth-5 with disabilities served under IDEA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Analyze state level population data (within and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across states)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examine characteristics of COS data and relationships to other variables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Sample is 12 (or more) states</a:t>
            </a:r>
          </a:p>
        </p:txBody>
      </p:sp>
      <p:pic>
        <p:nvPicPr>
          <p:cNvPr id="4" name="Picture 7" descr="parent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292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States for 3 Other Studies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41910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523F69"/>
                </a:solidFill>
                <a:latin typeface="Arial" pitchFamily="34" charset="0"/>
                <a:cs typeface="Arial" pitchFamily="34" charset="0"/>
              </a:rPr>
              <a:t>PART C </a:t>
            </a:r>
            <a:r>
              <a:rPr lang="en-US" sz="2800" b="1" u="sng" dirty="0" err="1" smtClean="0">
                <a:solidFill>
                  <a:srgbClr val="523F69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en-US" sz="2800" b="1" u="sng" dirty="0" smtClean="0">
                <a:solidFill>
                  <a:srgbClr val="523F69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 states, 3 local programs in each</a:t>
            </a:r>
          </a:p>
          <a:p>
            <a:r>
              <a:rPr lang="en-US" sz="2800" b="1" u="sng" dirty="0" smtClean="0">
                <a:solidFill>
                  <a:srgbClr val="523F69"/>
                </a:solidFill>
                <a:latin typeface="Arial" pitchFamily="34" charset="0"/>
                <a:cs typeface="Arial" pitchFamily="34" charset="0"/>
              </a:rPr>
              <a:t>PART  B Preschool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 states, 3 local programs in each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Total of 36 programs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/>
              <a:t>States: IL, ME, MN, NM, NC, SC, TX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Comparison with Child </a:t>
            </a:r>
            <a:br>
              <a:rPr lang="en-US" sz="3600" dirty="0" smtClean="0"/>
            </a:br>
            <a:r>
              <a:rPr lang="en-US" sz="3600" dirty="0" smtClean="0"/>
              <a:t>Assessments Study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133600"/>
            <a:ext cx="4953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Compare COS ratings and scores on 2 independently administered assessments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-2 &amp; Vineland II) at entry and at exit 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Sample is 6 children at each site (216 total)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latin typeface="Arial" charset="0"/>
            </a:endParaRP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4" name="Picture 7" descr="Fotosearch_105-048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3200400" cy="20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9487" y="381000"/>
            <a:ext cx="70977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will be covered today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5562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ENHANCE - Research underway on the validity of the Child Outcomes Summary Form Process (COS)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Need for ENHANCE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Considerations - building a validity argument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ENHANCE project and studies being conducted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1F32AA-49CE-48BF-8945-5D069A20AE10}" type="slidenum">
              <a:rPr lang="en-US" sz="1200">
                <a:latin typeface="Calisto MT" pitchFamily="18" charset="0"/>
              </a:rPr>
              <a:pPr algn="r" eaLnBrk="1" hangingPunct="1"/>
              <a:t>2</a:t>
            </a:fld>
            <a:endParaRPr lang="en-US" sz="1200" dirty="0">
              <a:latin typeface="Calisto MT" pitchFamily="18" charset="0"/>
            </a:endParaRPr>
          </a:p>
        </p:txBody>
      </p:sp>
      <p:pic>
        <p:nvPicPr>
          <p:cNvPr id="5" name="Picture 8" descr="C:\Documents and Settings\khebbeler\My Documents\My Pictures\Microsoft Clip Organizer\00216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445" y="3429000"/>
            <a:ext cx="3078404" cy="2057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Team Decision-Making Study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52578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Review videos of teams discussing and                                            reaching consensus on  COS ratings to understand how they use evidence and make ratings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Sample is 10 children at each site (360 total) (half entry and half exit COS meetings)</a:t>
            </a:r>
          </a:p>
        </p:txBody>
      </p:sp>
      <p:pic>
        <p:nvPicPr>
          <p:cNvPr id="5" name="Picture 10" descr="MPj02020110000[1]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2952906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Provider Survey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057400"/>
            <a:ext cx="54864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Use a survey to gather information on providers’ knowledge of outcomes, COS criteria, age-expected behavior, their training on process, and impact on practice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Sample is all providers in program who participate in COS process</a:t>
            </a:r>
          </a:p>
        </p:txBody>
      </p:sp>
      <p:pic>
        <p:nvPicPr>
          <p:cNvPr id="4" name="Picture 7" descr="emmaaut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352800"/>
            <a:ext cx="251427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0772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To find out more …..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057400"/>
            <a:ext cx="5486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ENHANCE Website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http://ENHANCE.sri.com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ECO Center Website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http://www.the-ECO-center.org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Contact ENHANCE staff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E-mail: </a:t>
            </a:r>
            <a:r>
              <a:rPr lang="en-US" dirty="0" smtClean="0">
                <a:latin typeface="Arial" charset="0"/>
                <a:hlinkClick r:id="rId3"/>
              </a:rPr>
              <a:t>ENHANCE@sri.com</a:t>
            </a:r>
            <a:endParaRPr lang="en-US" dirty="0" smtClean="0">
              <a:latin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>
              <a:latin typeface="Arial" charset="0"/>
            </a:endParaRPr>
          </a:p>
        </p:txBody>
      </p:sp>
      <p:pic>
        <p:nvPicPr>
          <p:cNvPr id="7" name="Picture 8" descr="C:\Documents and Settings\lbarton\Local Settings\Temporary Internet Files\Content.IE5\HK435GIR\MP90040898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133600"/>
            <a:ext cx="2895600" cy="19319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343400"/>
            <a:ext cx="2031558" cy="21336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need for: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879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High-quality child outcomes data for accountability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way to measure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/>
              <a:t>    child outcomes in: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/>
              <a:t>	   - young children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/>
              <a:t>	   - children with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/>
              <a:t>         disabilities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1F32AA-49CE-48BF-8945-5D069A20AE10}" type="slidenum">
              <a:rPr lang="en-US" sz="1200">
                <a:latin typeface="Calisto MT" pitchFamily="18" charset="0"/>
              </a:rPr>
              <a:pPr algn="r" eaLnBrk="1" hangingPunct="1"/>
              <a:t>3</a:t>
            </a:fld>
            <a:endParaRPr lang="en-US" sz="1200" dirty="0">
              <a:latin typeface="Calisto MT" pitchFamily="18" charset="0"/>
            </a:endParaRPr>
          </a:p>
        </p:txBody>
      </p:sp>
      <p:pic>
        <p:nvPicPr>
          <p:cNvPr id="5" name="Picture 6" descr="Picture1-Donn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2667000"/>
            <a:ext cx="3774953" cy="289560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need for an approach </a:t>
            </a:r>
            <a:br>
              <a:rPr lang="en-US" dirty="0" smtClean="0"/>
            </a:br>
            <a:r>
              <a:rPr lang="en-US" dirty="0" smtClean="0"/>
              <a:t>or tool that: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02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Captures multiple sources of information and child’s functioning across settings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Doesn’t require programs to change assessments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Relates to age-expected child functioning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Measures progress over time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Is inexpensive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Is ready to be implemented now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Is valid and reliable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1F32AA-49CE-48BF-8945-5D069A20AE10}" type="slidenum">
              <a:rPr lang="en-US" sz="1200">
                <a:latin typeface="Calisto MT" pitchFamily="18" charset="0"/>
              </a:rPr>
              <a:pPr algn="r" eaLnBrk="1" hangingPunct="1"/>
              <a:t>4</a:t>
            </a:fld>
            <a:endParaRPr lang="en-US" sz="1200" dirty="0">
              <a:latin typeface="Calisto MT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 Outcome Summary Form Process (COS)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Captures multiple sources of information and child’s functioning across settings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Doesn’t require programs to change assessments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Relates to age-expected child functioning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Measures progress over time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Inexpensive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Already being implemented in many states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alibri" pitchFamily="34" charset="0"/>
              <a:buChar char="?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Valid and reliable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1F32AA-49CE-48BF-8945-5D069A20AE10}" type="slidenum">
              <a:rPr lang="en-US" sz="1200">
                <a:latin typeface="Calisto MT" pitchFamily="18" charset="0"/>
              </a:rPr>
              <a:pPr algn="r" eaLnBrk="1" hangingPunct="1"/>
              <a:t>5</a:t>
            </a:fld>
            <a:endParaRPr lang="en-US" sz="1200" dirty="0">
              <a:latin typeface="Calisto MT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COS Process?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Not an assessment tool, but is a 7 point rating scale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Uses a team decision making process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Uses information from multiple assessment tools and observations to give global sense of child’s functioning at one point in time (e.g., for each of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OSEP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outcomes)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Rating compares what child can do to typical functioning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1F32AA-49CE-48BF-8945-5D069A20AE10}" type="slidenum">
              <a:rPr lang="en-US" sz="1200">
                <a:latin typeface="Calisto MT" pitchFamily="18" charset="0"/>
              </a:rPr>
              <a:pPr algn="r" eaLnBrk="1" hangingPunct="1"/>
              <a:t>6</a:t>
            </a:fld>
            <a:endParaRPr lang="en-US" sz="1200" dirty="0">
              <a:latin typeface="Calisto MT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COS Process is in use in 49 of 59 states and jurisdictions, but…</a:t>
            </a:r>
            <a:r>
              <a:rPr lang="en-US" b="0" dirty="0" smtClean="0">
                <a:latin typeface="Arial" charset="0"/>
              </a:rPr>
              <a:t/>
            </a:r>
            <a:br>
              <a:rPr lang="en-US" b="0" dirty="0" smtClean="0">
                <a:latin typeface="Arial" charset="0"/>
              </a:rPr>
            </a:br>
            <a:endParaRPr lang="en-US" sz="36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2057400"/>
            <a:ext cx="5410200" cy="41879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800" dirty="0" smtClean="0">
                <a:latin typeface="Arial" charset="0"/>
              </a:rPr>
              <a:t>   More information is needed</a:t>
            </a:r>
          </a:p>
          <a:p>
            <a:pPr lvl="1"/>
            <a:r>
              <a:rPr lang="en-US" dirty="0" smtClean="0">
                <a:latin typeface="Arial" charset="0"/>
              </a:rPr>
              <a:t>to document its reliability  </a:t>
            </a:r>
          </a:p>
          <a:p>
            <a:pPr lvl="1">
              <a:buNone/>
            </a:pPr>
            <a:r>
              <a:rPr lang="en-US" dirty="0" smtClean="0">
                <a:latin typeface="Arial" charset="0"/>
              </a:rPr>
              <a:t>   and validity,</a:t>
            </a:r>
          </a:p>
          <a:p>
            <a:pPr lvl="1"/>
            <a:r>
              <a:rPr lang="en-US" dirty="0" smtClean="0">
                <a:latin typeface="Arial" charset="0"/>
              </a:rPr>
              <a:t> to improve guidance       </a:t>
            </a:r>
          </a:p>
          <a:p>
            <a:pPr lvl="1">
              <a:buNone/>
            </a:pPr>
            <a:r>
              <a:rPr lang="en-US" dirty="0" smtClean="0">
                <a:latin typeface="Arial" charset="0"/>
              </a:rPr>
              <a:t>   about the COSF process, and </a:t>
            </a:r>
          </a:p>
          <a:p>
            <a:pPr lvl="1"/>
            <a:r>
              <a:rPr lang="en-US" dirty="0" smtClean="0">
                <a:latin typeface="Arial" charset="0"/>
              </a:rPr>
              <a:t>to inform appropriate use      </a:t>
            </a:r>
          </a:p>
          <a:p>
            <a:pPr lvl="1">
              <a:buNone/>
            </a:pPr>
            <a:r>
              <a:rPr lang="en-US" dirty="0" smtClean="0">
                <a:latin typeface="Arial" charset="0"/>
              </a:rPr>
              <a:t>   of the data we have.</a:t>
            </a:r>
          </a:p>
          <a:p>
            <a:endParaRPr lang="en-US" sz="2800" dirty="0" smtClean="0"/>
          </a:p>
        </p:txBody>
      </p:sp>
      <p:pic>
        <p:nvPicPr>
          <p:cNvPr id="4" name="Picture 6" descr="Picture 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2819400"/>
            <a:ext cx="3454400" cy="25908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200" dirty="0" smtClean="0"/>
              <a:t>ENHANCE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981200"/>
            <a:ext cx="8610600" cy="464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700" dirty="0" smtClean="0">
                <a:latin typeface="Arial" charset="0"/>
              </a:rPr>
              <a:t>Project launched by the Early Childhood Outcomes Center (ECO) and SRI International</a:t>
            </a:r>
          </a:p>
          <a:p>
            <a:pPr eaLnBrk="1" hangingPunct="1"/>
            <a:r>
              <a:rPr lang="en-US" sz="2700" dirty="0" smtClean="0">
                <a:latin typeface="Arial" charset="0"/>
              </a:rPr>
              <a:t>Funded by the U.S. Dept. of Education, Institute for Educational Sciences</a:t>
            </a:r>
          </a:p>
          <a:p>
            <a:pPr eaLnBrk="1" hangingPunct="1"/>
            <a:r>
              <a:rPr lang="en-US" sz="2700" dirty="0" smtClean="0">
                <a:latin typeface="Arial" charset="0"/>
              </a:rPr>
              <a:t>Series of studies designed to find out: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the conditions under which the COS process produces meaningful and useful data for accountability and program improvement.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the positive and/or negative impact of the COS process on programs and staff.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any needed revisions to the form and/or the  process.</a:t>
            </a:r>
          </a:p>
          <a:p>
            <a:pPr lvl="1" eaLnBrk="1" hangingPunct="1"/>
            <a:endParaRPr lang="en-US" sz="2400" dirty="0" smtClean="0"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ENHANCE:  Building &amp; Testing </a:t>
            </a:r>
            <a:br>
              <a:rPr lang="en-US" dirty="0" smtClean="0"/>
            </a:br>
            <a:r>
              <a:rPr lang="en-US" dirty="0" smtClean="0"/>
              <a:t>a Validity Argument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pic>
        <p:nvPicPr>
          <p:cNvPr id="6" name="Picture 4" descr="3 kids readi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9268" y="2819400"/>
            <a:ext cx="3922396" cy="27432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4" descr="CB003969_reduc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438400"/>
            <a:ext cx="2549260" cy="358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378&quot;&gt;&lt;object type=&quot;3&quot; unique_id=&quot;10379&quot;&gt;&lt;property id=&quot;20148&quot; value=&quot;5&quot;/&gt;&lt;property id=&quot;20300&quot; value=&quot;Slide 1 - &amp;quot;Promoting Quality Child Outcomes Data&amp;quot;&quot;/&gt;&lt;property id=&quot;20307&quot; value=&quot;511&quot;/&gt;&lt;/object&gt;&lt;object type=&quot;3&quot; unique_id=&quot;10380&quot;&gt;&lt;property id=&quot;20148&quot; value=&quot;5&quot;/&gt;&lt;property id=&quot;20300&quot; value=&quot;Slide 2 - &amp;quot;What will be covered today&amp;quot;&quot;/&gt;&lt;property id=&quot;20307&quot; value=&quot;836&quot;/&gt;&lt;/object&gt;&lt;object type=&quot;3&quot; unique_id=&quot;10381&quot;&gt;&lt;property id=&quot;20148&quot; value=&quot;5&quot;/&gt;&lt;property id=&quot;20300&quot; value=&quot;Slide 3 - &amp;quot;The need for:&amp;quot;&quot;/&gt;&lt;property id=&quot;20307&quot; value=&quot;842&quot;/&gt;&lt;/object&gt;&lt;object type=&quot;3&quot; unique_id=&quot;10382&quot;&gt;&lt;property id=&quot;20148&quot; value=&quot;5&quot;/&gt;&lt;property id=&quot;20300&quot; value=&quot;Slide 4 - &amp;quot;&amp;#x0D;&amp;#x0A;The need for an approach &amp;#x0D;&amp;#x0A;or tool that:&amp;#x0D;&amp;#x0A;&amp;quot;&quot;/&gt;&lt;property id=&quot;20307&quot; value=&quot;843&quot;/&gt;&lt;/object&gt;&lt;object type=&quot;3&quot; unique_id=&quot;10383&quot;&gt;&lt;property id=&quot;20148&quot; value=&quot;5&quot;/&gt;&lt;property id=&quot;20300&quot; value=&quot;Slide 5 - &amp;quot;Child Outcome Summary Form Process (COS)&amp;quot;&quot;/&gt;&lt;property id=&quot;20307&quot; value=&quot;844&quot;/&gt;&lt;/object&gt;&lt;object type=&quot;3&quot; unique_id=&quot;10384&quot;&gt;&lt;property id=&quot;20148&quot; value=&quot;5&quot;/&gt;&lt;property id=&quot;20300&quot; value=&quot;Slide 6 - &amp;quot;&amp;#x0D;&amp;#x0A;COS Process is in use in 49 of 59 states and jurisdictions, but…&amp;#x0D;&amp;#x0A;&amp;quot;&quot;/&gt;&lt;property id=&quot;20307&quot; value=&quot;845&quot;/&gt;&lt;/object&gt;&lt;object type=&quot;3&quot; unique_id=&quot;10385&quot;&gt;&lt;property id=&quot;20148&quot; value=&quot;5&quot;/&gt;&lt;property id=&quot;20300&quot; value=&quot;Slide 8 - &amp;quot;ENHANCE:  Building &amp;amp; Testing &amp;#x0D;&amp;#x0A;a Validity Argument&amp;quot;&quot;/&gt;&lt;property id=&quot;20307&quot; value=&quot;776&quot;/&gt;&lt;/object&gt;&lt;object type=&quot;3&quot; unique_id=&quot;10386&quot;&gt;&lt;property id=&quot;20148&quot; value=&quot;5&quot;/&gt;&lt;property id=&quot;20300&quot; value=&quot;Slide 9 - &amp;quot;Validity – What Are We Trying to Demonstrate?&amp;quot;&quot;/&gt;&lt;property id=&quot;20307&quot; value=&quot;816&quot;/&gt;&lt;/object&gt;&lt;object type=&quot;3&quot; unique_id=&quot;10387&quot;&gt;&lt;property id=&quot;20148&quot; value=&quot;5&quot;/&gt;&lt;property id=&quot;20300&quot; value=&quot;Slide 10 - &amp;quot;Validity Questions&amp;quot;&quot;/&gt;&lt;property id=&quot;20307&quot; value=&quot;848&quot;/&gt;&lt;/object&gt;&lt;object type=&quot;3&quot; unique_id=&quot;10388&quot;&gt;&lt;property id=&quot;20148&quot; value=&quot;5&quot;/&gt;&lt;property id=&quot;20300&quot; value=&quot;Slide 11 - &amp;quot;Implications for COS Data&amp;quot;&quot;/&gt;&lt;property id=&quot;20307&quot; value=&quot;849&quot;/&gt;&lt;/object&gt;&lt;object type=&quot;3&quot; unique_id=&quot;10389&quot;&gt;&lt;property id=&quot;20148&quot; value=&quot;5&quot;/&gt;&lt;property id=&quot;20300&quot; value=&quot;Slide 12 - &amp;quot;Implications for Studying Validity of COS Data in States&amp;quot;&quot;/&gt;&lt;property id=&quot;20307&quot; value=&quot;850&quot;/&gt;&lt;/object&gt;&lt;object type=&quot;3&quot; unique_id=&quot;10390&quot;&gt;&lt;property id=&quot;20148&quot; value=&quot;5&quot;/&gt;&lt;property id=&quot;20300&quot; value=&quot;Slide 13 - &amp;quot;Validation Process&amp;quot;&quot;/&gt;&lt;property id=&quot;20307&quot; value=&quot;851&quot;/&gt;&lt;/object&gt;&lt;object type=&quot;3&quot; unique_id=&quot;10391&quot;&gt;&lt;property id=&quot;20148&quot; value=&quot;5&quot;/&gt;&lt;property id=&quot;20300&quot; value=&quot;Slide 14 - &amp;quot;Examples of propositions in the COS Validity Argument&amp;quot;&quot;/&gt;&lt;property id=&quot;20307&quot; value=&quot;852&quot;/&gt;&lt;/object&gt;&lt;object type=&quot;3&quot; unique_id=&quot;10393&quot;&gt;&lt;property id=&quot;20148&quot; value=&quot;5&quot;/&gt;&lt;property id=&quot;20300&quot; value=&quot;Slide 7 - &amp;quot;ENHANCE&amp;quot;&quot;/&gt;&lt;property id=&quot;20307&quot; value=&quot;853&quot;/&gt;&lt;/object&gt;&lt;object type=&quot;3&quot; unique_id=&quot;10394&quot;&gt;&lt;property id=&quot;20148&quot; value=&quot;5&quot;/&gt;&lt;property id=&quot;20300&quot; value=&quot;Slide 15 - &amp;quot;Four ENHANCE Studies&amp;quot;&quot;/&gt;&lt;property id=&quot;20307&quot; value=&quot;854&quot;/&gt;&lt;/object&gt;&lt;object type=&quot;3&quot; unique_id=&quot;10395&quot;&gt;&lt;property id=&quot;20148&quot; value=&quot;5&quot;/&gt;&lt;property id=&quot;20300&quot; value=&quot;Slide 16 - &amp;quot;State Data Study&amp;quot;&quot;/&gt;&lt;property id=&quot;20307&quot; value=&quot;855&quot;/&gt;&lt;/object&gt;&lt;object type=&quot;3&quot; unique_id=&quot;10396&quot;&gt;&lt;property id=&quot;20148&quot; value=&quot;5&quot;/&gt;&lt;property id=&quot;20300&quot; value=&quot;Slide 17 - &amp;quot;Sites for 3 Other Studies&amp;quot;&quot;/&gt;&lt;property id=&quot;20307&quot; value=&quot;856&quot;/&gt;&lt;/object&gt;&lt;object type=&quot;3&quot; unique_id=&quot;10397&quot;&gt;&lt;property id=&quot;20148&quot; value=&quot;5&quot;/&gt;&lt;property id=&quot;20300&quot; value=&quot;Slide 18 - &amp;quot;Comparison with Child &amp;#x0D;&amp;#x0A;Assessments Study&amp;quot;&quot;/&gt;&lt;property id=&quot;20307&quot; value=&quot;857&quot;/&gt;&lt;/object&gt;&lt;object type=&quot;3&quot; unique_id=&quot;10398&quot;&gt;&lt;property id=&quot;20148&quot; value=&quot;5&quot;/&gt;&lt;property id=&quot;20300&quot; value=&quot;Slide 19 - &amp;quot;Team Decision-Making Study&amp;quot;&quot;/&gt;&lt;property id=&quot;20307&quot; value=&quot;858&quot;/&gt;&lt;/object&gt;&lt;object type=&quot;3&quot; unique_id=&quot;10399&quot;&gt;&lt;property id=&quot;20148&quot; value=&quot;5&quot;/&gt;&lt;property id=&quot;20300&quot; value=&quot;Slide 20 - &amp;quot;Provider Survey&amp;quot;&quot;/&gt;&lt;property id=&quot;20307&quot; value=&quot;860&quot;/&gt;&lt;/object&gt;&lt;object type=&quot;3&quot; unique_id=&quot;10400&quot;&gt;&lt;property id=&quot;20148&quot; value=&quot;5&quot;/&gt;&lt;property id=&quot;20300&quot; value=&quot;Slide 21 - &amp;quot;To find out more …..&amp;quot;&quot;/&gt;&lt;property id=&quot;20307&quot; value=&quot;862&quot;/&gt;&lt;/object&gt;&lt;object type=&quot;3&quot; unique_id=&quot;10641&quot;&gt;&lt;property id=&quot;20148&quot; value=&quot;5&quot;/&gt;&lt;property id=&quot;20300&quot; value=&quot;Slide 22&quot;/&gt;&lt;property id=&quot;20307&quot; value=&quot;868&quot;/&gt;&lt;/object&gt;&lt;object type=&quot;3&quot; unique_id=&quot;10642&quot;&gt;&lt;property id=&quot;20148&quot; value=&quot;5&quot;/&gt;&lt;property id=&quot;20300&quot; value=&quot;Slide 23 - &amp;quot;Examples of propositions in the COS Validity Argument&amp;quot;&quot;/&gt;&lt;property id=&quot;20307&quot; value=&quot;866&quot;/&gt;&lt;/object&gt;&lt;object type=&quot;3&quot; unique_id=&quot;10643&quot;&gt;&lt;property id=&quot;20148&quot; value=&quot;5&quot;/&gt;&lt;property id=&quot;20300&quot; value=&quot;Slide 24 - &amp;quot;Examples of propositions in the COS Validity Argument (cont)&amp;quot;&quot;/&gt;&lt;property id=&quot;20307&quot; value=&quot;867&quot;/&gt;&lt;/object&gt;&lt;/object&gt;&lt;object type=&quot;8&quot; unique_id=&quot;104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12974</TotalTime>
  <Words>976</Words>
  <Application>Microsoft Office PowerPoint</Application>
  <PresentationFormat>On-screen Show (4:3)</PresentationFormat>
  <Paragraphs>159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Promoting Quality Child Outcomes Data</vt:lpstr>
      <vt:lpstr>What will be covered today</vt:lpstr>
      <vt:lpstr>The need for:</vt:lpstr>
      <vt:lpstr> The need for an approach  or tool that: </vt:lpstr>
      <vt:lpstr>Child Outcome Summary Form Process (COS)</vt:lpstr>
      <vt:lpstr>What is the COS Process?</vt:lpstr>
      <vt:lpstr> COS Process is in use in 49 of 59 states and jurisdictions, but… </vt:lpstr>
      <vt:lpstr>ENHANCE</vt:lpstr>
      <vt:lpstr>ENHANCE:  Building &amp; Testing  a Validity Argument</vt:lpstr>
      <vt:lpstr>Validity – What Are We Trying to Demonstrate?</vt:lpstr>
      <vt:lpstr>Validity Questions</vt:lpstr>
      <vt:lpstr>Implications for COS Data</vt:lpstr>
      <vt:lpstr>Implications for Studying Validity of COS Data in States</vt:lpstr>
      <vt:lpstr>Validation Process</vt:lpstr>
      <vt:lpstr>Examples of Propositions in the COS Validity Argument</vt:lpstr>
      <vt:lpstr>Four ENHANCE Studies</vt:lpstr>
      <vt:lpstr>State Data Study</vt:lpstr>
      <vt:lpstr>States for 3 Other Studies</vt:lpstr>
      <vt:lpstr>Comparison with Child  Assessments Study</vt:lpstr>
      <vt:lpstr>Team Decision-Making Study</vt:lpstr>
      <vt:lpstr>Provider Survey</vt:lpstr>
      <vt:lpstr>To find out more …..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Lauren Barton</cp:lastModifiedBy>
  <cp:revision>763</cp:revision>
  <dcterms:created xsi:type="dcterms:W3CDTF">2008-03-27T18:39:34Z</dcterms:created>
  <dcterms:modified xsi:type="dcterms:W3CDTF">2012-10-24T06:11:25Z</dcterms:modified>
</cp:coreProperties>
</file>